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25E50D2C-8C91-4154-91FD-4A5128C802F2}">
  <a:tblStyle styleId="{25E50D2C-8C91-4154-91FD-4A5128C802F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514" name="Shape 51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10" name="Shape 61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86" name="Shape 68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Shape 82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905" name="Shape 90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진행 중 상태의 경우 팝업</a:t>
            </a: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09.png"/><Relationship Id="rId13" Type="http://schemas.openxmlformats.org/officeDocument/2006/relationships/image" Target="../media/image17.png"/><Relationship Id="rId12" Type="http://schemas.openxmlformats.org/officeDocument/2006/relationships/image" Target="../media/image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16.png"/><Relationship Id="rId9" Type="http://schemas.openxmlformats.org/officeDocument/2006/relationships/image" Target="../media/image0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8.png"/><Relationship Id="rId13" Type="http://schemas.openxmlformats.org/officeDocument/2006/relationships/image" Target="../media/image21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22.png"/><Relationship Id="rId9" Type="http://schemas.openxmlformats.org/officeDocument/2006/relationships/image" Target="../media/image09.png"/><Relationship Id="rId1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8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Relationship Id="rId4" Type="http://schemas.openxmlformats.org/officeDocument/2006/relationships/image" Target="../media/image20.png"/><Relationship Id="rId9" Type="http://schemas.openxmlformats.org/officeDocument/2006/relationships/image" Target="../media/image09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8.png"/><Relationship Id="rId13" Type="http://schemas.openxmlformats.org/officeDocument/2006/relationships/image" Target="../media/image24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Relationship Id="rId4" Type="http://schemas.openxmlformats.org/officeDocument/2006/relationships/image" Target="../media/image26.png"/><Relationship Id="rId9" Type="http://schemas.openxmlformats.org/officeDocument/2006/relationships/image" Target="../media/image09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7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06.png"/><Relationship Id="rId6" Type="http://schemas.openxmlformats.org/officeDocument/2006/relationships/image" Target="../media/image09.png"/><Relationship Id="rId7" Type="http://schemas.openxmlformats.org/officeDocument/2006/relationships/image" Target="../media/image08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7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5" Type="http://schemas.openxmlformats.org/officeDocument/2006/relationships/image" Target="../media/image06.png"/><Relationship Id="rId6" Type="http://schemas.openxmlformats.org/officeDocument/2006/relationships/image" Target="../media/image09.png"/><Relationship Id="rId7" Type="http://schemas.openxmlformats.org/officeDocument/2006/relationships/image" Target="../media/image08.png"/><Relationship Id="rId8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7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5" Type="http://schemas.openxmlformats.org/officeDocument/2006/relationships/image" Target="../media/image06.png"/><Relationship Id="rId6" Type="http://schemas.openxmlformats.org/officeDocument/2006/relationships/image" Target="../media/image09.png"/><Relationship Id="rId7" Type="http://schemas.openxmlformats.org/officeDocument/2006/relationships/image" Target="../media/image08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image" Target="../media/image04.png"/><Relationship Id="rId6" Type="http://schemas.openxmlformats.org/officeDocument/2006/relationships/hyperlink" Target="ppt/slides/slide16.xml" TargetMode="External"/><Relationship Id="rId7" Type="http://schemas.openxmlformats.org/officeDocument/2006/relationships/hyperlink" Target="ppt/slides/slide5.xml" TargetMode="External"/><Relationship Id="rId8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Relationship Id="rId6" Type="http://schemas.openxmlformats.org/officeDocument/2006/relationships/image" Target="../media/image05.png"/><Relationship Id="rId7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11" Type="http://schemas.openxmlformats.org/officeDocument/2006/relationships/hyperlink" Target="ppt/slides/slide9.xml" TargetMode="External"/><Relationship Id="rId10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09.png"/><Relationship Id="rId6" Type="http://schemas.openxmlformats.org/officeDocument/2006/relationships/image" Target="../media/image0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11" Type="http://schemas.openxmlformats.org/officeDocument/2006/relationships/image" Target="../media/image14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09.png"/><Relationship Id="rId6" Type="http://schemas.openxmlformats.org/officeDocument/2006/relationships/image" Target="../media/image0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09.png"/><Relationship Id="rId6" Type="http://schemas.openxmlformats.org/officeDocument/2006/relationships/image" Target="../media/image0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훈련소 1.0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2016.09.27.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9828" y="1909114"/>
            <a:ext cx="1116959" cy="99781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4" name="Shape 354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5" name="Shape 355"/>
          <p:cNvSpPr/>
          <p:nvPr/>
        </p:nvSpPr>
        <p:spPr>
          <a:xfrm>
            <a:off x="215538" y="142595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업그레이드_정보</a:t>
            </a:r>
          </a:p>
        </p:txBody>
      </p:sp>
      <p:sp>
        <p:nvSpPr>
          <p:cNvPr id="356" name="Shape 356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360" name="Shape 360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4266" y="3210847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363" name="Shape 363"/>
          <p:cNvSpPr/>
          <p:nvPr/>
        </p:nvSpPr>
        <p:spPr>
          <a:xfrm>
            <a:off x="4532571" y="3227927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훈련소</a:t>
            </a:r>
          </a:p>
        </p:txBody>
      </p:sp>
      <p:sp>
        <p:nvSpPr>
          <p:cNvPr id="364" name="Shape 364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4203664" y="372939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4935" y="3756925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4551901" y="3774005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훈련소</a:t>
            </a:r>
          </a:p>
        </p:txBody>
      </p:sp>
      <p:cxnSp>
        <p:nvCxnSpPr>
          <p:cNvPr id="370" name="Shape 370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1" name="Shape 371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2" name="Shape 372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373" name="Shape 373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4" name="Shape 374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5" name="Shape 375"/>
          <p:cNvSpPr/>
          <p:nvPr/>
        </p:nvSpPr>
        <p:spPr>
          <a:xfrm>
            <a:off x="4274671" y="404154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376" name="Shape 376"/>
          <p:cNvCxnSpPr/>
          <p:nvPr/>
        </p:nvCxnSpPr>
        <p:spPr>
          <a:xfrm>
            <a:off x="4282830" y="402771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7" name="Shape 377"/>
          <p:cNvCxnSpPr/>
          <p:nvPr/>
        </p:nvCxnSpPr>
        <p:spPr>
          <a:xfrm>
            <a:off x="4276608" y="420810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78" name="Shape 3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5285" y="3203207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86" name="Shape 386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87" name="Shape 387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88" name="Shape 388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89" name="Shape 389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90" name="Shape 390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393" name="Shape 393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394" name="Shape 394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400" name="Shape 400"/>
          <p:cNvSpPr/>
          <p:nvPr/>
        </p:nvSpPr>
        <p:spPr>
          <a:xfrm>
            <a:off x="6001178" y="1988071"/>
            <a:ext cx="1070634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출정 가능 최대 병력 수 증가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+41,100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+3,400</a:t>
            </a:r>
          </a:p>
        </p:txBody>
      </p:sp>
      <p:grpSp>
        <p:nvGrpSpPr>
          <p:cNvPr id="401" name="Shape 401"/>
          <p:cNvGrpSpPr/>
          <p:nvPr/>
        </p:nvGrpSpPr>
        <p:grpSpPr>
          <a:xfrm>
            <a:off x="7147370" y="1347566"/>
            <a:ext cx="4459910" cy="888088"/>
            <a:chOff x="7147370" y="1347566"/>
            <a:chExt cx="4459910" cy="888088"/>
          </a:xfrm>
        </p:grpSpPr>
        <p:sp>
          <p:nvSpPr>
            <p:cNvPr id="402" name="Shape 402"/>
            <p:cNvSpPr/>
            <p:nvPr/>
          </p:nvSpPr>
          <p:spPr>
            <a:xfrm>
              <a:off x="7756070" y="1347566"/>
              <a:ext cx="3851210" cy="88808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레벨 정보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현재 효과 수치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 레벨 효과 증가분</a:t>
              </a:r>
              <a:b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(다음 레벨 효과 수치 – 현재 레벨 효과 수치)</a:t>
              </a:r>
            </a:p>
          </p:txBody>
        </p:sp>
        <p:cxnSp>
          <p:nvCxnSpPr>
            <p:cNvPr id="403" name="Shape 403"/>
            <p:cNvCxnSpPr>
              <a:stCxn id="402" idx="1"/>
            </p:cNvCxnSpPr>
            <p:nvPr/>
          </p:nvCxnSpPr>
          <p:spPr>
            <a:xfrm flipH="1">
              <a:off x="7147370" y="1791611"/>
              <a:ext cx="608700" cy="202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04" name="Shape 404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405" name="Shape 405"/>
          <p:cNvCxnSpPr>
            <a:stCxn id="404" idx="1"/>
          </p:cNvCxnSpPr>
          <p:nvPr/>
        </p:nvCxnSpPr>
        <p:spPr>
          <a:xfrm flipH="1">
            <a:off x="7030774" y="3222127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6" name="Shape 406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7" name="Shape 407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2985" y="3770050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/>
          <p:nvPr/>
        </p:nvSpPr>
        <p:spPr>
          <a:xfrm>
            <a:off x="6039953" y="3787130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훈련소</a:t>
            </a:r>
          </a:p>
        </p:txBody>
      </p:sp>
      <p:cxnSp>
        <p:nvCxnSpPr>
          <p:cNvPr id="410" name="Shape 410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1" name="Shape 411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12" name="Shape 412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13" name="Shape 413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4" name="Shape 414"/>
          <p:cNvSpPr/>
          <p:nvPr/>
        </p:nvSpPr>
        <p:spPr>
          <a:xfrm>
            <a:off x="4206773" y="42830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8042" y="4310541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4555010" y="4327621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훈련소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4282826" y="42143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8" name="Shape 418"/>
          <p:cNvSpPr/>
          <p:nvPr/>
        </p:nvSpPr>
        <p:spPr>
          <a:xfrm>
            <a:off x="4277778" y="45951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19" name="Shape 419"/>
          <p:cNvCxnSpPr/>
          <p:nvPr/>
        </p:nvCxnSpPr>
        <p:spPr>
          <a:xfrm>
            <a:off x="4285939" y="45813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0" name="Shape 420"/>
          <p:cNvCxnSpPr/>
          <p:nvPr/>
        </p:nvCxnSpPr>
        <p:spPr>
          <a:xfrm>
            <a:off x="4279717" y="47617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1" name="Shape 421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422" name="Shape 422"/>
          <p:cNvCxnSpPr>
            <a:stCxn id="421" idx="1"/>
          </p:cNvCxnSpPr>
          <p:nvPr/>
        </p:nvCxnSpPr>
        <p:spPr>
          <a:xfrm flipH="1">
            <a:off x="6892784" y="4334850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3" name="Shape 423"/>
          <p:cNvSpPr/>
          <p:nvPr/>
        </p:nvSpPr>
        <p:spPr>
          <a:xfrm>
            <a:off x="1823785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424" name="Shape 424"/>
          <p:cNvCxnSpPr>
            <a:stCxn id="423" idx="3"/>
          </p:cNvCxnSpPr>
          <p:nvPr/>
        </p:nvCxnSpPr>
        <p:spPr>
          <a:xfrm>
            <a:off x="3405766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25" name="Shape 425"/>
          <p:cNvGrpSpPr/>
          <p:nvPr/>
        </p:nvGrpSpPr>
        <p:grpSpPr>
          <a:xfrm>
            <a:off x="7230440" y="280268"/>
            <a:ext cx="4459910" cy="646676"/>
            <a:chOff x="7147370" y="1347566"/>
            <a:chExt cx="4459910" cy="646676"/>
          </a:xfrm>
        </p:grpSpPr>
        <p:sp>
          <p:nvSpPr>
            <p:cNvPr id="426" name="Shape 426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427" name="Shape 427"/>
            <p:cNvCxnSpPr>
              <a:stCxn id="426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428" name="Shape 428"/>
          <p:cNvGrpSpPr/>
          <p:nvPr/>
        </p:nvGrpSpPr>
        <p:grpSpPr>
          <a:xfrm>
            <a:off x="7224180" y="5619203"/>
            <a:ext cx="4739219" cy="981620"/>
            <a:chOff x="7147370" y="1347566"/>
            <a:chExt cx="4459910" cy="981620"/>
          </a:xfrm>
        </p:grpSpPr>
        <p:sp>
          <p:nvSpPr>
            <p:cNvPr id="429" name="Shape 429"/>
            <p:cNvSpPr/>
            <p:nvPr/>
          </p:nvSpPr>
          <p:spPr>
            <a:xfrm>
              <a:off x="7756070" y="1347566"/>
              <a:ext cx="3851210" cy="9816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건설 망치 부족 상태에서는 활성화 </a:t>
              </a:r>
            </a:p>
          </p:txBody>
        </p:sp>
        <p:cxnSp>
          <p:nvCxnSpPr>
            <p:cNvPr id="430" name="Shape 430"/>
            <p:cNvCxnSpPr>
              <a:stCxn id="429" idx="1"/>
            </p:cNvCxnSpPr>
            <p:nvPr/>
          </p:nvCxnSpPr>
          <p:spPr>
            <a:xfrm flipH="1">
              <a:off x="7147370" y="1838376"/>
              <a:ext cx="608700" cy="15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31" name="Shape 431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432" name="Shape 432"/>
          <p:cNvCxnSpPr>
            <a:stCxn id="431" idx="3"/>
          </p:cNvCxnSpPr>
          <p:nvPr/>
        </p:nvCxnSpPr>
        <p:spPr>
          <a:xfrm>
            <a:off x="3005483" y="6002692"/>
            <a:ext cx="1138199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3" name="Shape 433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434" name="Shape 434"/>
          <p:cNvCxnSpPr>
            <a:stCxn id="433" idx="3"/>
          </p:cNvCxnSpPr>
          <p:nvPr/>
        </p:nvCxnSpPr>
        <p:spPr>
          <a:xfrm>
            <a:off x="3946263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5" name="Shape 435"/>
          <p:cNvSpPr/>
          <p:nvPr/>
        </p:nvSpPr>
        <p:spPr>
          <a:xfrm>
            <a:off x="7643622" y="5100210"/>
            <a:ext cx="3851210" cy="44222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436" name="Shape 436"/>
          <p:cNvCxnSpPr>
            <a:stCxn id="435" idx="1"/>
          </p:cNvCxnSpPr>
          <p:nvPr/>
        </p:nvCxnSpPr>
        <p:spPr>
          <a:xfrm flipH="1">
            <a:off x="7034922" y="5321322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7" name="Shape 437"/>
          <p:cNvSpPr/>
          <p:nvPr/>
        </p:nvSpPr>
        <p:spPr>
          <a:xfrm>
            <a:off x="4550892" y="16220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훈련소</a:t>
            </a:r>
          </a:p>
        </p:txBody>
      </p:sp>
      <p:cxnSp>
        <p:nvCxnSpPr>
          <p:cNvPr id="438" name="Shape 438"/>
          <p:cNvCxnSpPr/>
          <p:nvPr/>
        </p:nvCxnSpPr>
        <p:spPr>
          <a:xfrm>
            <a:off x="4550892" y="16385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39" name="Shape 439"/>
          <p:cNvCxnSpPr/>
          <p:nvPr/>
        </p:nvCxnSpPr>
        <p:spPr>
          <a:xfrm>
            <a:off x="4544673" y="19495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1122901" y="102794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841" y="1055474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/>
          <p:nvPr/>
        </p:nvSpPr>
        <p:spPr>
          <a:xfrm>
            <a:off x="118835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48" name="Shape 448"/>
          <p:cNvSpPr/>
          <p:nvPr/>
        </p:nvSpPr>
        <p:spPr>
          <a:xfrm>
            <a:off x="1443145" y="1072554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sp>
        <p:nvSpPr>
          <p:cNvPr id="449" name="Shape 449"/>
          <p:cNvSpPr/>
          <p:nvPr/>
        </p:nvSpPr>
        <p:spPr>
          <a:xfrm>
            <a:off x="1127176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1522067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91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/>
          <p:nvPr/>
        </p:nvSpPr>
        <p:spPr>
          <a:xfrm>
            <a:off x="3104238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508" y="1054157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>
            <a:off x="3452475" y="1071237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cxnSp>
        <p:nvCxnSpPr>
          <p:cNvPr id="455" name="Shape 455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56" name="Shape 456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457" name="Shape 457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58" name="Shape 458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59" name="Shape 459"/>
          <p:cNvSpPr/>
          <p:nvPr/>
        </p:nvSpPr>
        <p:spPr>
          <a:xfrm>
            <a:off x="3175243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60" name="Shape 460"/>
          <p:cNvCxnSpPr/>
          <p:nvPr/>
        </p:nvCxnSpPr>
        <p:spPr>
          <a:xfrm>
            <a:off x="3183403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1" name="Shape 461"/>
          <p:cNvCxnSpPr/>
          <p:nvPr/>
        </p:nvCxnSpPr>
        <p:spPr>
          <a:xfrm>
            <a:off x="3177182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62" name="Shape 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659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3088341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483232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457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67" name="Shape 467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8" name="Shape 468"/>
          <p:cNvCxnSpPr/>
          <p:nvPr/>
        </p:nvCxnSpPr>
        <p:spPr>
          <a:xfrm>
            <a:off x="3155734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69" name="Shape 469"/>
          <p:cNvSpPr/>
          <p:nvPr/>
        </p:nvSpPr>
        <p:spPr>
          <a:xfrm>
            <a:off x="5085773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Shape 4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7044" y="1054157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/>
          <p:nvPr/>
        </p:nvSpPr>
        <p:spPr>
          <a:xfrm>
            <a:off x="5434010" y="1071237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sp>
        <p:nvSpPr>
          <p:cNvPr id="472" name="Shape 472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473" name="Shape 473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4" name="Shape 474"/>
          <p:cNvCxnSpPr/>
          <p:nvPr/>
        </p:nvCxnSpPr>
        <p:spPr>
          <a:xfrm>
            <a:off x="5158717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75" name="Shape 4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658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>
            <a:off x="7067310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579" y="1054157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7415546" y="1071237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sp>
        <p:nvSpPr>
          <p:cNvPr id="480" name="Shape 480"/>
          <p:cNvSpPr/>
          <p:nvPr/>
        </p:nvSpPr>
        <p:spPr>
          <a:xfrm>
            <a:off x="713831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81" name="Shape 481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2" name="Shape 482"/>
          <p:cNvCxnSpPr/>
          <p:nvPr/>
        </p:nvCxnSpPr>
        <p:spPr>
          <a:xfrm>
            <a:off x="7140253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83" name="Shape 483"/>
          <p:cNvSpPr/>
          <p:nvPr/>
        </p:nvSpPr>
        <p:spPr>
          <a:xfrm>
            <a:off x="215538" y="142595"/>
            <a:ext cx="2656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업그레이드 체크</a:t>
            </a:r>
          </a:p>
        </p:txBody>
      </p:sp>
      <p:pic>
        <p:nvPicPr>
          <p:cNvPr id="484" name="Shape 4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9460" y="1035779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/>
          <p:nvPr/>
        </p:nvSpPr>
        <p:spPr>
          <a:xfrm>
            <a:off x="721227" y="1765402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업그레이드 시 건물 처리(4개의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위해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있습니다. (VIP 레벨에 따라 무료 시간이 변동 될 수 있습니다.) 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하는데 그 건물이 건설이 되어있는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업그레이드 시 식량, 목재, 석재, 철광 처리 (2개의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966" y="34781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90" name="Shape 490"/>
          <p:cNvSpPr/>
          <p:nvPr/>
        </p:nvSpPr>
        <p:spPr>
          <a:xfrm>
            <a:off x="2804052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91" name="Shape 491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92" name="Shape 492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493" name="Shape 493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94" name="Shape 494"/>
          <p:cNvSpPr/>
          <p:nvPr/>
        </p:nvSpPr>
        <p:spPr>
          <a:xfrm>
            <a:off x="2780511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95" name="Shape 495"/>
          <p:cNvSpPr/>
          <p:nvPr/>
        </p:nvSpPr>
        <p:spPr>
          <a:xfrm>
            <a:off x="1132054" y="539493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1197509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497" name="Shape 497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8" name="Shape 498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99" name="Shape 499"/>
          <p:cNvSpPr/>
          <p:nvPr/>
        </p:nvSpPr>
        <p:spPr>
          <a:xfrm>
            <a:off x="5430230" y="541146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501" name="Shape 501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2" name="Shape 502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03" name="Shape 5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854" y="54095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0367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6" name="Shape 506"/>
          <p:cNvSpPr/>
          <p:nvPr/>
        </p:nvSpPr>
        <p:spPr>
          <a:xfrm>
            <a:off x="5122401" y="538253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07" name="Shape 507"/>
          <p:cNvSpPr/>
          <p:nvPr/>
        </p:nvSpPr>
        <p:spPr>
          <a:xfrm>
            <a:off x="2998191" y="5526008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508" name="Shape 508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09" name="Shape 509"/>
          <p:cNvSpPr/>
          <p:nvPr/>
        </p:nvSpPr>
        <p:spPr>
          <a:xfrm>
            <a:off x="7263243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510" name="Shape 510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3865858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Shape 5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9342" y="1875741"/>
            <a:ext cx="947086" cy="84606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20" name="Shape 520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21" name="Shape 521"/>
          <p:cNvSpPr/>
          <p:nvPr/>
        </p:nvSpPr>
        <p:spPr>
          <a:xfrm>
            <a:off x="215538" y="142595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업그레이드_팝업 처리</a:t>
            </a:r>
          </a:p>
        </p:txBody>
      </p:sp>
      <p:sp>
        <p:nvSpPr>
          <p:cNvPr id="522" name="Shape 522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526" name="Shape 526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Shape 5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4266" y="3210847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29" name="Shape 529"/>
          <p:cNvSpPr/>
          <p:nvPr/>
        </p:nvSpPr>
        <p:spPr>
          <a:xfrm>
            <a:off x="4532571" y="3227927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훈련소</a:t>
            </a:r>
          </a:p>
        </p:txBody>
      </p:sp>
      <p:sp>
        <p:nvSpPr>
          <p:cNvPr id="530" name="Shape 530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32" name="Shape 5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Shape 533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4" name="Shape 534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5" name="Shape 535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536" name="Shape 536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7" name="Shape 537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38" name="Shape 5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5" name="Shape 545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6" name="Shape 546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7" name="Shape 547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48" name="Shape 548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49" name="Shape 549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52" name="Shape 552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53" name="Shape 553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54" name="Shape 5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56" name="Shape 5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Shape 557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8" name="Shape 558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Shape 5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2985" y="3770050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/>
          <p:nvPr/>
        </p:nvSpPr>
        <p:spPr>
          <a:xfrm>
            <a:off x="6039953" y="3787130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훈련소</a:t>
            </a:r>
          </a:p>
        </p:txBody>
      </p:sp>
      <p:cxnSp>
        <p:nvCxnSpPr>
          <p:cNvPr id="561" name="Shape 561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2" name="Shape 562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63" name="Shape 563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4" name="Shape 564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5" name="Shape 565"/>
          <p:cNvSpPr/>
          <p:nvPr/>
        </p:nvSpPr>
        <p:spPr>
          <a:xfrm>
            <a:off x="754300" y="352399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567" name="Shape 567"/>
          <p:cNvSpPr/>
          <p:nvPr/>
        </p:nvSpPr>
        <p:spPr>
          <a:xfrm>
            <a:off x="4216921" y="37511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Shape 5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8191" y="3778642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/>
          <p:nvPr/>
        </p:nvSpPr>
        <p:spPr>
          <a:xfrm>
            <a:off x="4565157" y="3795723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훈련소</a:t>
            </a:r>
          </a:p>
        </p:txBody>
      </p:sp>
      <p:sp>
        <p:nvSpPr>
          <p:cNvPr id="570" name="Shape 570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71" name="Shape 571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2" name="Shape 572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73" name="Shape 5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Shape 574"/>
          <p:cNvCxnSpPr>
            <a:stCxn id="565" idx="3"/>
            <a:endCxn id="524" idx="1"/>
          </p:cNvCxnSpPr>
          <p:nvPr/>
        </p:nvCxnSpPr>
        <p:spPr>
          <a:xfrm flipH="1" rot="10800000">
            <a:off x="3600948" y="4002904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75" name="Shape 575"/>
          <p:cNvCxnSpPr/>
          <p:nvPr/>
        </p:nvCxnSpPr>
        <p:spPr>
          <a:xfrm flipH="1">
            <a:off x="7079953" y="3240367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76" name="Shape 576"/>
          <p:cNvSpPr/>
          <p:nvPr/>
        </p:nvSpPr>
        <p:spPr>
          <a:xfrm>
            <a:off x="8318314" y="4404287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</a:t>
            </a:r>
            <a:b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크라운을 소비하여 바로 훈련소를</a:t>
            </a:r>
            <a:b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9088018" y="577830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Shape 578"/>
          <p:cNvCxnSpPr/>
          <p:nvPr/>
        </p:nvCxnSpPr>
        <p:spPr>
          <a:xfrm flipH="1">
            <a:off x="5748490" y="5347641"/>
            <a:ext cx="2567988" cy="69244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79" name="Shape 5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/>
          <p:nvPr/>
        </p:nvSpPr>
        <p:spPr>
          <a:xfrm>
            <a:off x="9549568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581" name="Shape 581"/>
          <p:cNvSpPr/>
          <p:nvPr/>
        </p:nvSpPr>
        <p:spPr>
          <a:xfrm>
            <a:off x="9100429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82" name="Shape 582"/>
          <p:cNvSpPr/>
          <p:nvPr/>
        </p:nvSpPr>
        <p:spPr>
          <a:xfrm>
            <a:off x="847880" y="593243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15 훈련소 건설 완료</a:t>
            </a:r>
          </a:p>
        </p:txBody>
      </p:sp>
      <p:cxnSp>
        <p:nvCxnSpPr>
          <p:cNvPr id="583" name="Shape 583"/>
          <p:cNvCxnSpPr/>
          <p:nvPr/>
        </p:nvCxnSpPr>
        <p:spPr>
          <a:xfrm flipH="1" rot="10800000">
            <a:off x="842136" y="592310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4" name="Shape 584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5" name="Shape 585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86" name="Shape 586"/>
          <p:cNvCxnSpPr>
            <a:endCxn id="526" idx="1"/>
          </p:cNvCxnSpPr>
          <p:nvPr/>
        </p:nvCxnSpPr>
        <p:spPr>
          <a:xfrm>
            <a:off x="3566126" y="1993990"/>
            <a:ext cx="646200" cy="14489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87" name="Shape 587"/>
          <p:cNvSpPr/>
          <p:nvPr/>
        </p:nvSpPr>
        <p:spPr>
          <a:xfrm>
            <a:off x="4597875" y="1566054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훈련소</a:t>
            </a:r>
          </a:p>
        </p:txBody>
      </p:sp>
      <p:cxnSp>
        <p:nvCxnSpPr>
          <p:cNvPr id="588" name="Shape 588"/>
          <p:cNvCxnSpPr/>
          <p:nvPr/>
        </p:nvCxnSpPr>
        <p:spPr>
          <a:xfrm>
            <a:off x="4597548" y="158256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9" name="Shape 589"/>
          <p:cNvCxnSpPr/>
          <p:nvPr/>
        </p:nvCxnSpPr>
        <p:spPr>
          <a:xfrm>
            <a:off x="4591328" y="1893584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90" name="Shape 5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Shape 592"/>
          <p:cNvCxnSpPr>
            <a:stCxn id="530" idx="3"/>
          </p:cNvCxnSpPr>
          <p:nvPr/>
        </p:nvCxnSpPr>
        <p:spPr>
          <a:xfrm flipH="1" rot="10800000">
            <a:off x="7129676" y="1476299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3" name="Shape 593"/>
          <p:cNvSpPr/>
          <p:nvPr/>
        </p:nvSpPr>
        <p:spPr>
          <a:xfrm>
            <a:off x="839300" y="876341"/>
            <a:ext cx="2720254" cy="24404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Shape 594"/>
          <p:cNvSpPr txBox="1"/>
          <p:nvPr/>
        </p:nvSpPr>
        <p:spPr>
          <a:xfrm>
            <a:off x="826324" y="939417"/>
            <a:ext cx="2726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pic>
        <p:nvPicPr>
          <p:cNvPr id="595" name="Shape 5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58034" y="1988516"/>
            <a:ext cx="1100802" cy="98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74633" y="2509371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Shape 597"/>
          <p:cNvSpPr/>
          <p:nvPr/>
        </p:nvSpPr>
        <p:spPr>
          <a:xfrm>
            <a:off x="8239843" y="659914"/>
            <a:ext cx="2011210" cy="1572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8227429" y="888504"/>
            <a:ext cx="201547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자원에서 자원이 부족할 시, 자원 보충 텍스트 부분을 클릭하면 자원 사용/구매 화면으로 이동 합니다.</a:t>
            </a:r>
          </a:p>
        </p:txBody>
      </p:sp>
      <p:sp>
        <p:nvSpPr>
          <p:cNvPr id="599" name="Shape 599"/>
          <p:cNvSpPr/>
          <p:nvPr/>
        </p:nvSpPr>
        <p:spPr>
          <a:xfrm>
            <a:off x="8295285" y="230259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02" name="Shape 602"/>
          <p:cNvSpPr/>
          <p:nvPr/>
        </p:nvSpPr>
        <p:spPr>
          <a:xfrm>
            <a:off x="9088018" y="36881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Shape 6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43021" y="39213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/>
          <p:nvPr/>
        </p:nvSpPr>
        <p:spPr>
          <a:xfrm>
            <a:off x="9549568" y="39022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05" name="Shape 605"/>
          <p:cNvSpPr/>
          <p:nvPr/>
        </p:nvSpPr>
        <p:spPr>
          <a:xfrm>
            <a:off x="9100429" y="36729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06" name="Shape 606"/>
          <p:cNvSpPr/>
          <p:nvPr/>
        </p:nvSpPr>
        <p:spPr>
          <a:xfrm>
            <a:off x="6001178" y="1988071"/>
            <a:ext cx="1070634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출정 가능 최대 병력 수 증가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+41,100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+3,400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/>
        </p:nvSpPr>
        <p:spPr>
          <a:xfrm>
            <a:off x="215538" y="142595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업그레이드_고용</a:t>
            </a:r>
          </a:p>
        </p:txBody>
      </p:sp>
      <p:pic>
        <p:nvPicPr>
          <p:cNvPr id="613" name="Shape 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Shape 6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104" y="1862652"/>
            <a:ext cx="1000131" cy="89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17" name="Shape 617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18" name="Shape 618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22" name="Shape 622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991" y="3182272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25" name="Shape 625"/>
          <p:cNvSpPr/>
          <p:nvPr/>
        </p:nvSpPr>
        <p:spPr>
          <a:xfrm>
            <a:off x="1189295" y="3199352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sp>
        <p:nvSpPr>
          <p:cNvPr id="626" name="Shape 626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28" name="Shape 6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Shape 629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30" name="Shape 630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31" name="Shape 631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32" name="Shape 632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33" name="Shape 633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34" name="Shape 6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Shape 6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Shape 6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41" name="Shape 641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42" name="Shape 642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43" name="Shape 643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44" name="Shape 644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5" name="Shape 645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48" name="Shape 648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649" name="Shape 649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Shape 653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4" name="Shape 654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Shape 6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710" y="3741475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/>
          <p:nvPr/>
        </p:nvSpPr>
        <p:spPr>
          <a:xfrm>
            <a:off x="2696677" y="3758555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cxnSp>
        <p:nvCxnSpPr>
          <p:cNvPr id="657" name="Shape 657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8" name="Shape 658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59" name="Shape 659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0" name="Shape 660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1" name="Shape 661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Shape 6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916" y="3750067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/>
          <p:nvPr/>
        </p:nvSpPr>
        <p:spPr>
          <a:xfrm>
            <a:off x="1221883" y="3767148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sp>
        <p:nvSpPr>
          <p:cNvPr id="664" name="Shape 664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65" name="Shape 665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6" name="Shape 666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67" name="Shape 6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Shape 668"/>
          <p:cNvSpPr/>
          <p:nvPr/>
        </p:nvSpPr>
        <p:spPr>
          <a:xfrm>
            <a:off x="12539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훈련소</a:t>
            </a:r>
          </a:p>
        </p:txBody>
      </p:sp>
      <p:cxnSp>
        <p:nvCxnSpPr>
          <p:cNvPr id="669" name="Shape 669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0" name="Shape 670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71" name="Shape 6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Shape 673"/>
          <p:cNvCxnSpPr/>
          <p:nvPr/>
        </p:nvCxnSpPr>
        <p:spPr>
          <a:xfrm flipH="1" rot="10800000">
            <a:off x="3137036" y="3213893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74" name="Shape 674"/>
          <p:cNvSpPr/>
          <p:nvPr/>
        </p:nvSpPr>
        <p:spPr>
          <a:xfrm>
            <a:off x="5035008" y="2216581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훈련소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5825907" y="362962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Shape 6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80910" y="386282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Shape 677"/>
          <p:cNvSpPr/>
          <p:nvPr/>
        </p:nvSpPr>
        <p:spPr>
          <a:xfrm>
            <a:off x="6287457" y="384375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78" name="Shape 678"/>
          <p:cNvSpPr/>
          <p:nvPr/>
        </p:nvSpPr>
        <p:spPr>
          <a:xfrm>
            <a:off x="5838317" y="3614387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679" name="Shape 679"/>
          <p:cNvSpPr/>
          <p:nvPr/>
        </p:nvSpPr>
        <p:spPr>
          <a:xfrm>
            <a:off x="4152187" y="826474"/>
            <a:ext cx="69158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건물, 자원 모두 만족 한 상태에서 건설 망치가 없는 상태에서 업그레이드 버튼을 클릭 시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680" name="Shape 680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82" name="Shape 682"/>
          <p:cNvSpPr/>
          <p:nvPr/>
        </p:nvSpPr>
        <p:spPr>
          <a:xfrm>
            <a:off x="2602058" y="1988071"/>
            <a:ext cx="1070634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출정 가능 최대 병력 수 증가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+40,100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+3,400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/>
        </p:nvSpPr>
        <p:spPr>
          <a:xfrm>
            <a:off x="215538" y="142595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업그레이드_골드 부족</a:t>
            </a:r>
          </a:p>
        </p:txBody>
      </p:sp>
      <p:pic>
        <p:nvPicPr>
          <p:cNvPr id="689" name="Shape 6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Shape 690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Shape 6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7880" y="1874658"/>
            <a:ext cx="873666" cy="78047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93" name="Shape 693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94" name="Shape 694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Shape 695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98" name="Shape 698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Shape 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991" y="3182272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01" name="Shape 701"/>
          <p:cNvSpPr/>
          <p:nvPr/>
        </p:nvSpPr>
        <p:spPr>
          <a:xfrm>
            <a:off x="1189295" y="3199352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sp>
        <p:nvSpPr>
          <p:cNvPr id="702" name="Shape 702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04" name="Shape 7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Shape 705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06" name="Shape 706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07" name="Shape 707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08" name="Shape 708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09" name="Shape 709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10" name="Shape 7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Shape 7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17" name="Shape 717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18" name="Shape 718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19" name="Shape 719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20" name="Shape 720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1" name="Shape 721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24" name="Shape 724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25" name="Shape 725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28" name="Shape 7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Shape 729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0" name="Shape 730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Shape 7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710" y="3741475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/>
          <p:nvPr/>
        </p:nvSpPr>
        <p:spPr>
          <a:xfrm>
            <a:off x="2696677" y="3758555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cxnSp>
        <p:nvCxnSpPr>
          <p:cNvPr id="733" name="Shape 733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4" name="Shape 734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35" name="Shape 735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6" name="Shape 736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7" name="Shape 737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Shape 7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916" y="3750067"/>
            <a:ext cx="281521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/>
          <p:nvPr/>
        </p:nvSpPr>
        <p:spPr>
          <a:xfrm>
            <a:off x="1221883" y="3767148"/>
            <a:ext cx="76976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훈련소</a:t>
            </a:r>
          </a:p>
        </p:txBody>
      </p:sp>
      <p:sp>
        <p:nvSpPr>
          <p:cNvPr id="740" name="Shape 740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41" name="Shape 741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2" name="Shape 742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43" name="Shape 7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/>
          <p:nvPr/>
        </p:nvSpPr>
        <p:spPr>
          <a:xfrm>
            <a:off x="1246805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훈련소</a:t>
            </a:r>
          </a:p>
        </p:txBody>
      </p:sp>
      <p:cxnSp>
        <p:nvCxnSpPr>
          <p:cNvPr id="745" name="Shape 745"/>
          <p:cNvCxnSpPr/>
          <p:nvPr/>
        </p:nvCxnSpPr>
        <p:spPr>
          <a:xfrm>
            <a:off x="124706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6" name="Shape 746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47" name="Shape 7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Shape 749"/>
          <p:cNvCxnSpPr>
            <a:stCxn id="722" idx="3"/>
          </p:cNvCxnSpPr>
          <p:nvPr/>
        </p:nvCxnSpPr>
        <p:spPr>
          <a:xfrm flipH="1" rot="10800000">
            <a:off x="3839572" y="5774526"/>
            <a:ext cx="686700" cy="4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50" name="Shape 750"/>
          <p:cNvSpPr/>
          <p:nvPr/>
        </p:nvSpPr>
        <p:spPr>
          <a:xfrm>
            <a:off x="4526180" y="4777114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훈련소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5317078" y="619015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Shape 7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72080" y="642336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5778628" y="640429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54" name="Shape 754"/>
          <p:cNvSpPr/>
          <p:nvPr/>
        </p:nvSpPr>
        <p:spPr>
          <a:xfrm>
            <a:off x="5329489" y="6174919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55" name="Shape 755"/>
          <p:cNvSpPr/>
          <p:nvPr/>
        </p:nvSpPr>
        <p:spPr>
          <a:xfrm>
            <a:off x="4152187" y="355316"/>
            <a:ext cx="691586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즉시 업그레이드, 고용, 가속 명령 수행 시, 골드가 부족하면 추가 popup출력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56" name="Shape 756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58" name="Shape 758"/>
          <p:cNvSpPr/>
          <p:nvPr/>
        </p:nvSpPr>
        <p:spPr>
          <a:xfrm>
            <a:off x="4526180" y="2683933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크라운을 소비하여 바로 훈련소를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5295885" y="40579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Shape 760"/>
          <p:cNvCxnSpPr>
            <a:stCxn id="758" idx="1"/>
          </p:cNvCxnSpPr>
          <p:nvPr/>
        </p:nvCxnSpPr>
        <p:spPr>
          <a:xfrm flipH="1">
            <a:off x="2512880" y="3681244"/>
            <a:ext cx="2013300" cy="2412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61" name="Shape 7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50887" y="42911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/>
          <p:nvPr/>
        </p:nvSpPr>
        <p:spPr>
          <a:xfrm>
            <a:off x="5757435" y="42720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63" name="Shape 763"/>
          <p:cNvSpPr/>
          <p:nvPr/>
        </p:nvSpPr>
        <p:spPr>
          <a:xfrm>
            <a:off x="5308296" y="40427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764" name="Shape 764"/>
          <p:cNvCxnSpPr/>
          <p:nvPr/>
        </p:nvCxnSpPr>
        <p:spPr>
          <a:xfrm flipH="1">
            <a:off x="3285115" y="1584270"/>
            <a:ext cx="1246999" cy="221441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65" name="Shape 765"/>
          <p:cNvSpPr/>
          <p:nvPr/>
        </p:nvSpPr>
        <p:spPr>
          <a:xfrm>
            <a:off x="4532114" y="58695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5324848" y="197251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Shape 7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79851" y="220571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Shape 768"/>
          <p:cNvSpPr/>
          <p:nvPr/>
        </p:nvSpPr>
        <p:spPr>
          <a:xfrm>
            <a:off x="5786398" y="218664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69" name="Shape 769"/>
          <p:cNvSpPr/>
          <p:nvPr/>
        </p:nvSpPr>
        <p:spPr>
          <a:xfrm>
            <a:off x="5337260" y="1957277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770" name="Shape 7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70538" y="2283655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771" name="Shape 771"/>
          <p:cNvCxnSpPr>
            <a:stCxn id="770" idx="1"/>
            <a:endCxn id="765" idx="3"/>
          </p:cNvCxnSpPr>
          <p:nvPr/>
        </p:nvCxnSpPr>
        <p:spPr>
          <a:xfrm rot="10800000">
            <a:off x="7378638" y="1584243"/>
            <a:ext cx="891900" cy="209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72" name="Shape 772"/>
          <p:cNvCxnSpPr>
            <a:stCxn id="770" idx="1"/>
            <a:endCxn id="758" idx="3"/>
          </p:cNvCxnSpPr>
          <p:nvPr/>
        </p:nvCxnSpPr>
        <p:spPr>
          <a:xfrm rot="10800000">
            <a:off x="7372938" y="3681243"/>
            <a:ext cx="897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73" name="Shape 773"/>
          <p:cNvCxnSpPr>
            <a:stCxn id="770" idx="1"/>
            <a:endCxn id="750" idx="3"/>
          </p:cNvCxnSpPr>
          <p:nvPr/>
        </p:nvCxnSpPr>
        <p:spPr>
          <a:xfrm flipH="1">
            <a:off x="7372938" y="3681243"/>
            <a:ext cx="897600" cy="209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774" name="Shape 774"/>
          <p:cNvSpPr/>
          <p:nvPr/>
        </p:nvSpPr>
        <p:spPr>
          <a:xfrm>
            <a:off x="2620903" y="1988071"/>
            <a:ext cx="1070634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출정 가능 최대 병력 수 증가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+41,100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+3,400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Shape 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/>
          <p:nvPr/>
        </p:nvSpPr>
        <p:spPr>
          <a:xfrm>
            <a:off x="3112146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3104825" y="14422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82" name="Shape 782"/>
          <p:cNvSpPr/>
          <p:nvPr/>
        </p:nvSpPr>
        <p:spPr>
          <a:xfrm>
            <a:off x="3112146" y="520081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83" name="Shape 783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Shape 784"/>
          <p:cNvSpPr/>
          <p:nvPr/>
        </p:nvSpPr>
        <p:spPr>
          <a:xfrm rot="10800000">
            <a:off x="3271007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3215721" y="3267959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" name="Shape 786"/>
          <p:cNvCxnSpPr/>
          <p:nvPr/>
        </p:nvCxnSpPr>
        <p:spPr>
          <a:xfrm>
            <a:off x="3215721" y="3566535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87" name="Shape 787"/>
          <p:cNvSpPr/>
          <p:nvPr/>
        </p:nvSpPr>
        <p:spPr>
          <a:xfrm>
            <a:off x="4286276" y="32794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807" y="3241857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/>
          <p:nvPr/>
        </p:nvSpPr>
        <p:spPr>
          <a:xfrm>
            <a:off x="3503914" y="112750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Shape 7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83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Shape 794"/>
          <p:cNvSpPr/>
          <p:nvPr/>
        </p:nvSpPr>
        <p:spPr>
          <a:xfrm>
            <a:off x="3742917" y="116675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95" name="Shape 795"/>
          <p:cNvSpPr/>
          <p:nvPr/>
        </p:nvSpPr>
        <p:spPr>
          <a:xfrm>
            <a:off x="4399167" y="11605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96" name="Shape 796"/>
          <p:cNvSpPr/>
          <p:nvPr/>
        </p:nvSpPr>
        <p:spPr>
          <a:xfrm>
            <a:off x="5102076" y="117297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97" name="Shape 797"/>
          <p:cNvSpPr/>
          <p:nvPr/>
        </p:nvSpPr>
        <p:spPr>
          <a:xfrm>
            <a:off x="5795662" y="115742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98" name="Shape 798"/>
          <p:cNvCxnSpPr/>
          <p:nvPr/>
        </p:nvCxnSpPr>
        <p:spPr>
          <a:xfrm>
            <a:off x="3294185" y="141749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99" name="Shape 799"/>
          <p:cNvSpPr/>
          <p:nvPr/>
        </p:nvSpPr>
        <p:spPr>
          <a:xfrm>
            <a:off x="5084660" y="6322178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5006205" y="2031046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4990664" y="2048723"/>
            <a:ext cx="11809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훈련소는 병사들이 집결하는 장소입니다. 훈련소의 업그레이드로 행군 규모를 증가시킬 수 있습니다.</a:t>
            </a:r>
          </a:p>
        </p:txBody>
      </p:sp>
      <p:sp>
        <p:nvSpPr>
          <p:cNvPr id="802" name="Shape 802"/>
          <p:cNvSpPr/>
          <p:nvPr/>
        </p:nvSpPr>
        <p:spPr>
          <a:xfrm>
            <a:off x="3215722" y="3983876"/>
            <a:ext cx="3002025" cy="553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가능 최대 병력 수 증가    +41,100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+6,000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5241442" y="638788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04" name="Shape 804"/>
          <p:cNvSpPr/>
          <p:nvPr/>
        </p:nvSpPr>
        <p:spPr>
          <a:xfrm>
            <a:off x="215538" y="142595"/>
            <a:ext cx="18822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상세정보</a:t>
            </a:r>
          </a:p>
        </p:txBody>
      </p:sp>
      <p:pic>
        <p:nvPicPr>
          <p:cNvPr id="805" name="Shape 8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60758" y="2224223"/>
            <a:ext cx="937954" cy="837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Shape 806"/>
          <p:cNvGrpSpPr/>
          <p:nvPr/>
        </p:nvGrpSpPr>
        <p:grpSpPr>
          <a:xfrm>
            <a:off x="6116527" y="1867439"/>
            <a:ext cx="4379194" cy="646676"/>
            <a:chOff x="7147370" y="1347566"/>
            <a:chExt cx="5298826" cy="646676"/>
          </a:xfrm>
        </p:grpSpPr>
        <p:sp>
          <p:nvSpPr>
            <p:cNvPr id="807" name="Shape 807"/>
            <p:cNvSpPr/>
            <p:nvPr/>
          </p:nvSpPr>
          <p:spPr>
            <a:xfrm>
              <a:off x="7756070" y="1347566"/>
              <a:ext cx="4690126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훈련소에 대한 정보 내용을 확인 할 수 있습니다</a:t>
              </a:r>
            </a:p>
          </p:txBody>
        </p:sp>
        <p:cxnSp>
          <p:nvCxnSpPr>
            <p:cNvPr id="808" name="Shape 808"/>
            <p:cNvCxnSpPr>
              <a:stCxn id="807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09" name="Shape 809"/>
          <p:cNvGrpSpPr/>
          <p:nvPr/>
        </p:nvGrpSpPr>
        <p:grpSpPr>
          <a:xfrm>
            <a:off x="6202794" y="2736091"/>
            <a:ext cx="3685877" cy="646676"/>
            <a:chOff x="7147370" y="1347566"/>
            <a:chExt cx="4459910" cy="646676"/>
          </a:xfrm>
        </p:grpSpPr>
        <p:sp>
          <p:nvSpPr>
            <p:cNvPr id="810" name="Shape 810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물음표 클릭 시 세부 정보에 대한 도움말 내용이 나오게 되어집니다</a:t>
              </a:r>
            </a:p>
          </p:txBody>
        </p:sp>
        <p:cxnSp>
          <p:nvCxnSpPr>
            <p:cNvPr id="811" name="Shape 811"/>
            <p:cNvCxnSpPr>
              <a:stCxn id="810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12" name="Shape 812"/>
          <p:cNvGrpSpPr/>
          <p:nvPr/>
        </p:nvGrpSpPr>
        <p:grpSpPr>
          <a:xfrm>
            <a:off x="5885004" y="3906818"/>
            <a:ext cx="6039517" cy="957338"/>
            <a:chOff x="7019568" y="1673849"/>
            <a:chExt cx="4587710" cy="957338"/>
          </a:xfrm>
        </p:grpSpPr>
        <p:sp>
          <p:nvSpPr>
            <p:cNvPr id="813" name="Shape 813"/>
            <p:cNvSpPr/>
            <p:nvPr/>
          </p:nvSpPr>
          <p:spPr>
            <a:xfrm>
              <a:off x="7756068" y="1673849"/>
              <a:ext cx="3851210" cy="95733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지금 현재 레벨에 대한 정보를 보여줍니다.</a:t>
              </a:r>
            </a:p>
            <a:p>
              <a:pPr indent="0" lvl="1" marL="457200" marR="0" rtl="0" algn="l"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출정 가능 최대 병력 수 증가 (현재 건물)</a:t>
              </a:r>
            </a:p>
            <a:p>
              <a:pPr indent="0" lvl="1" marL="457200" marR="0" rtl="0" algn="l"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+ 훈련소 이외의 효과(과학기술 연구 등)로 추가되는 값의 총합</a:t>
              </a:r>
            </a:p>
          </p:txBody>
        </p:sp>
        <p:cxnSp>
          <p:nvCxnSpPr>
            <p:cNvPr id="814" name="Shape 814"/>
            <p:cNvCxnSpPr>
              <a:stCxn id="813" idx="1"/>
            </p:cNvCxnSpPr>
            <p:nvPr/>
          </p:nvCxnSpPr>
          <p:spPr>
            <a:xfrm rot="10800000">
              <a:off x="7019568" y="2063718"/>
              <a:ext cx="736500" cy="88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15" name="Shape 815"/>
          <p:cNvGrpSpPr/>
          <p:nvPr/>
        </p:nvGrpSpPr>
        <p:grpSpPr>
          <a:xfrm>
            <a:off x="6155343" y="643302"/>
            <a:ext cx="4459910" cy="646676"/>
            <a:chOff x="7147370" y="1347566"/>
            <a:chExt cx="4459910" cy="646676"/>
          </a:xfrm>
        </p:grpSpPr>
        <p:sp>
          <p:nvSpPr>
            <p:cNvPr id="816" name="Shape 816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함(</a:t>
              </a: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(S2_자원구매 및 사용.PPT)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7" name="Shape 817"/>
            <p:cNvCxnSpPr>
              <a:stCxn id="816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818" name="Shape 818"/>
          <p:cNvSpPr/>
          <p:nvPr/>
        </p:nvSpPr>
        <p:spPr>
          <a:xfrm>
            <a:off x="161684" y="5819057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819" name="Shape 819"/>
          <p:cNvCxnSpPr>
            <a:stCxn id="818" idx="3"/>
          </p:cNvCxnSpPr>
          <p:nvPr/>
        </p:nvCxnSpPr>
        <p:spPr>
          <a:xfrm>
            <a:off x="2588670" y="6039860"/>
            <a:ext cx="797400" cy="37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0" name="Shape 820"/>
          <p:cNvSpPr/>
          <p:nvPr/>
        </p:nvSpPr>
        <p:spPr>
          <a:xfrm>
            <a:off x="356117" y="5151510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cxnSp>
        <p:nvCxnSpPr>
          <p:cNvPr id="821" name="Shape 821"/>
          <p:cNvCxnSpPr>
            <a:stCxn id="820" idx="3"/>
          </p:cNvCxnSpPr>
          <p:nvPr/>
        </p:nvCxnSpPr>
        <p:spPr>
          <a:xfrm>
            <a:off x="2783103" y="5372312"/>
            <a:ext cx="2833800" cy="93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2" name="Shape 822"/>
          <p:cNvSpPr/>
          <p:nvPr/>
        </p:nvSpPr>
        <p:spPr>
          <a:xfrm>
            <a:off x="3632921" y="1898993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훈련소</a:t>
            </a:r>
          </a:p>
        </p:txBody>
      </p:sp>
      <p:cxnSp>
        <p:nvCxnSpPr>
          <p:cNvPr id="823" name="Shape 823"/>
          <p:cNvCxnSpPr/>
          <p:nvPr/>
        </p:nvCxnSpPr>
        <p:spPr>
          <a:xfrm>
            <a:off x="3680337" y="191550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24" name="Shape 824"/>
          <p:cNvCxnSpPr/>
          <p:nvPr/>
        </p:nvCxnSpPr>
        <p:spPr>
          <a:xfrm>
            <a:off x="3674117" y="2226525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3728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/>
          <p:nvPr/>
        </p:nvSpPr>
        <p:spPr>
          <a:xfrm>
            <a:off x="4010803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4003482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33" name="Shape 833"/>
          <p:cNvSpPr/>
          <p:nvPr/>
        </p:nvSpPr>
        <p:spPr>
          <a:xfrm>
            <a:off x="4010803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34" name="Shape 834"/>
          <p:cNvSpPr/>
          <p:nvPr/>
        </p:nvSpPr>
        <p:spPr>
          <a:xfrm>
            <a:off x="4086294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/>
          <p:nvPr/>
        </p:nvSpPr>
        <p:spPr>
          <a:xfrm rot="10800000">
            <a:off x="4169664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4114378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7" name="Shape 837"/>
          <p:cNvCxnSpPr/>
          <p:nvPr/>
        </p:nvCxnSpPr>
        <p:spPr>
          <a:xfrm>
            <a:off x="4114378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38" name="Shape 838"/>
          <p:cNvSpPr/>
          <p:nvPr/>
        </p:nvSpPr>
        <p:spPr>
          <a:xfrm>
            <a:off x="5184933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464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/>
          <p:nvPr/>
        </p:nvSpPr>
        <p:spPr>
          <a:xfrm>
            <a:off x="4402571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Shape 8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6910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0330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Shape 8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2841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8303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/>
          <p:nvPr/>
        </p:nvSpPr>
        <p:spPr>
          <a:xfrm>
            <a:off x="4641575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46" name="Shape 846"/>
          <p:cNvSpPr/>
          <p:nvPr/>
        </p:nvSpPr>
        <p:spPr>
          <a:xfrm>
            <a:off x="5297825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47" name="Shape 847"/>
          <p:cNvSpPr/>
          <p:nvPr/>
        </p:nvSpPr>
        <p:spPr>
          <a:xfrm>
            <a:off x="6000732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48" name="Shape 848"/>
          <p:cNvSpPr/>
          <p:nvPr/>
        </p:nvSpPr>
        <p:spPr>
          <a:xfrm>
            <a:off x="6694318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49" name="Shape 849"/>
          <p:cNvCxnSpPr/>
          <p:nvPr/>
        </p:nvCxnSpPr>
        <p:spPr>
          <a:xfrm>
            <a:off x="4192842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0" name="Shape 850"/>
          <p:cNvSpPr/>
          <p:nvPr/>
        </p:nvSpPr>
        <p:spPr>
          <a:xfrm>
            <a:off x="5994673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5904862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5889321" y="1890102"/>
            <a:ext cx="11809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훈련소는 병사들이 집결하는 장소입니다. 훈련소의 업그레이드로 행군 규모를 증가시킬 수 있습니다.</a:t>
            </a:r>
          </a:p>
        </p:txBody>
      </p:sp>
      <p:sp>
        <p:nvSpPr>
          <p:cNvPr id="853" name="Shape 853"/>
          <p:cNvSpPr/>
          <p:nvPr/>
        </p:nvSpPr>
        <p:spPr>
          <a:xfrm>
            <a:off x="6151455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54" name="Shape 854"/>
          <p:cNvSpPr/>
          <p:nvPr/>
        </p:nvSpPr>
        <p:spPr>
          <a:xfrm>
            <a:off x="215538" y="142595"/>
            <a:ext cx="2441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상세정보_설명</a:t>
            </a: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9012" y="2113832"/>
            <a:ext cx="971844" cy="868181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/>
          <p:nvPr/>
        </p:nvSpPr>
        <p:spPr>
          <a:xfrm>
            <a:off x="7486213" y="2430660"/>
            <a:ext cx="3370861" cy="1544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출정 가능 최대 병력 수 증가는 한 부대에 편성할 수 있는 병력의 최대치를 증가시켜주는 효과가 있습니다. 훈련소의 업그레이드로 출정 가능 최대 병력 수를 증가시킬 수 있습니다.</a:t>
            </a:r>
          </a:p>
        </p:txBody>
      </p:sp>
      <p:cxnSp>
        <p:nvCxnSpPr>
          <p:cNvPr id="857" name="Shape 857"/>
          <p:cNvCxnSpPr>
            <a:stCxn id="856" idx="1"/>
            <a:endCxn id="839" idx="3"/>
          </p:cNvCxnSpPr>
          <p:nvPr/>
        </p:nvCxnSpPr>
        <p:spPr>
          <a:xfrm flipH="1">
            <a:off x="7192813" y="3202822"/>
            <a:ext cx="293400" cy="3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58" name="Shape 858"/>
          <p:cNvCxnSpPr/>
          <p:nvPr/>
        </p:nvCxnSpPr>
        <p:spPr>
          <a:xfrm flipH="1" rot="10800000">
            <a:off x="7524178" y="3961155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9" name="Shape 859"/>
          <p:cNvSpPr/>
          <p:nvPr/>
        </p:nvSpPr>
        <p:spPr>
          <a:xfrm>
            <a:off x="7477522" y="1959352"/>
            <a:ext cx="337955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확인 버튼 없는 팝업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(주위 다른 곳을 누르면 팝업이 닫히도록 처리)</a:t>
            </a:r>
          </a:p>
        </p:txBody>
      </p:sp>
      <p:pic>
        <p:nvPicPr>
          <p:cNvPr id="860" name="Shape 8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54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/>
          <p:nvPr/>
        </p:nvSpPr>
        <p:spPr>
          <a:xfrm>
            <a:off x="550627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543308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63" name="Shape 863"/>
          <p:cNvSpPr/>
          <p:nvPr/>
        </p:nvSpPr>
        <p:spPr>
          <a:xfrm>
            <a:off x="550627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64" name="Shape 864"/>
          <p:cNvSpPr/>
          <p:nvPr/>
        </p:nvSpPr>
        <p:spPr>
          <a:xfrm>
            <a:off x="626120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Shape 865"/>
          <p:cNvSpPr/>
          <p:nvPr/>
        </p:nvSpPr>
        <p:spPr>
          <a:xfrm rot="10800000">
            <a:off x="709490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654202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7" name="Shape 867"/>
          <p:cNvCxnSpPr/>
          <p:nvPr/>
        </p:nvCxnSpPr>
        <p:spPr>
          <a:xfrm>
            <a:off x="654202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68" name="Shape 868"/>
          <p:cNvSpPr/>
          <p:nvPr/>
        </p:nvSpPr>
        <p:spPr>
          <a:xfrm>
            <a:off x="1724758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69" name="Shape 8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289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/>
          <p:nvPr/>
        </p:nvSpPr>
        <p:spPr>
          <a:xfrm>
            <a:off x="942396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6734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55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2666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8127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/>
          <p:nvPr/>
        </p:nvSpPr>
        <p:spPr>
          <a:xfrm>
            <a:off x="1181400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76" name="Shape 876"/>
          <p:cNvSpPr/>
          <p:nvPr/>
        </p:nvSpPr>
        <p:spPr>
          <a:xfrm>
            <a:off x="1837650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77" name="Shape 877"/>
          <p:cNvSpPr/>
          <p:nvPr/>
        </p:nvSpPr>
        <p:spPr>
          <a:xfrm>
            <a:off x="2540558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78" name="Shape 878"/>
          <p:cNvSpPr/>
          <p:nvPr/>
        </p:nvSpPr>
        <p:spPr>
          <a:xfrm>
            <a:off x="3234143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79" name="Shape 879"/>
          <p:cNvCxnSpPr/>
          <p:nvPr/>
        </p:nvCxnSpPr>
        <p:spPr>
          <a:xfrm>
            <a:off x="732666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0" name="Shape 880"/>
          <p:cNvSpPr/>
          <p:nvPr/>
        </p:nvSpPr>
        <p:spPr>
          <a:xfrm>
            <a:off x="1338270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2555741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2854211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83" name="Shape 883"/>
          <p:cNvSpPr/>
          <p:nvPr/>
        </p:nvSpPr>
        <p:spPr>
          <a:xfrm>
            <a:off x="2444688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738408" y="349917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885" name="Shape 885"/>
          <p:cNvSpPr/>
          <p:nvPr/>
        </p:nvSpPr>
        <p:spPr>
          <a:xfrm>
            <a:off x="149505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886" name="Shape 8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6020" y="1909216"/>
            <a:ext cx="1247895" cy="843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7" name="Shape 887"/>
          <p:cNvCxnSpPr>
            <a:endCxn id="850" idx="0"/>
          </p:cNvCxnSpPr>
          <p:nvPr/>
        </p:nvCxnSpPr>
        <p:spPr>
          <a:xfrm>
            <a:off x="3653810" y="4587957"/>
            <a:ext cx="2900700" cy="1575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88" name="Shape 888"/>
          <p:cNvSpPr/>
          <p:nvPr/>
        </p:nvSpPr>
        <p:spPr>
          <a:xfrm>
            <a:off x="610837" y="1034904"/>
            <a:ext cx="3027253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594381" y="1305025"/>
            <a:ext cx="31282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훈련소는 병사들이 집결하는 장소입니다. 훈련소의 업그레이드로 행군 규모를 증가시킬 수 있습니다.</a:t>
            </a:r>
          </a:p>
        </p:txBody>
      </p:sp>
      <p:sp>
        <p:nvSpPr>
          <p:cNvPr id="890" name="Shape 890"/>
          <p:cNvSpPr/>
          <p:nvPr/>
        </p:nvSpPr>
        <p:spPr>
          <a:xfrm>
            <a:off x="1181400" y="1042187"/>
            <a:ext cx="184733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LV 14</a:t>
            </a:r>
          </a:p>
        </p:txBody>
      </p:sp>
      <p:cxnSp>
        <p:nvCxnSpPr>
          <p:cNvPr id="891" name="Shape 891"/>
          <p:cNvCxnSpPr/>
          <p:nvPr/>
        </p:nvCxnSpPr>
        <p:spPr>
          <a:xfrm>
            <a:off x="610837" y="1307307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92" name="Shape 892"/>
          <p:cNvSpPr/>
          <p:nvPr/>
        </p:nvSpPr>
        <p:spPr>
          <a:xfrm>
            <a:off x="646818" y="1708817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세부 내용</a:t>
            </a:r>
          </a:p>
        </p:txBody>
      </p:sp>
      <p:sp>
        <p:nvSpPr>
          <p:cNvPr id="893" name="Shape 893"/>
          <p:cNvSpPr/>
          <p:nvPr/>
        </p:nvSpPr>
        <p:spPr>
          <a:xfrm>
            <a:off x="3295457" y="1012841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4" name="Shape 894"/>
          <p:cNvGraphicFramePr/>
          <p:nvPr/>
        </p:nvGraphicFramePr>
        <p:xfrm>
          <a:off x="654172" y="2014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{25E50D2C-8C91-4154-91FD-4A5128C802F2}</a:tableStyleId>
              </a:tblPr>
              <a:tblGrid>
                <a:gridCol w="329900"/>
                <a:gridCol w="1846600"/>
                <a:gridCol w="772375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출정 가능 최대 병력 수 증가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6,000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8,100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10,300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12,600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15,000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17,500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20,100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22,800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25,600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849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28,500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1,106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31,500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1,420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37,800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1,805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41,100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2,274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44,500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2,848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51,600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3,550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55,300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4,407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895" name="Shape 895"/>
          <p:cNvSpPr/>
          <p:nvPr/>
        </p:nvSpPr>
        <p:spPr>
          <a:xfrm>
            <a:off x="658670" y="6184455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896" name="Shape 896"/>
          <p:cNvSpPr/>
          <p:nvPr/>
        </p:nvSpPr>
        <p:spPr>
          <a:xfrm>
            <a:off x="3351439" y="5911873"/>
            <a:ext cx="254992" cy="61537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4446816" y="176979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14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훈련소</a:t>
            </a:r>
          </a:p>
        </p:txBody>
      </p:sp>
      <p:cxnSp>
        <p:nvCxnSpPr>
          <p:cNvPr id="898" name="Shape 898"/>
          <p:cNvCxnSpPr/>
          <p:nvPr/>
        </p:nvCxnSpPr>
        <p:spPr>
          <a:xfrm>
            <a:off x="4495232" y="178630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99" name="Shape 899"/>
          <p:cNvCxnSpPr/>
          <p:nvPr/>
        </p:nvCxnSpPr>
        <p:spPr>
          <a:xfrm>
            <a:off x="4489012" y="209732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00" name="Shape 900"/>
          <p:cNvCxnSpPr/>
          <p:nvPr/>
        </p:nvCxnSpPr>
        <p:spPr>
          <a:xfrm flipH="1" rot="10800000">
            <a:off x="7499574" y="2432854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1" name="Shape 901"/>
          <p:cNvSpPr/>
          <p:nvPr/>
        </p:nvSpPr>
        <p:spPr>
          <a:xfrm>
            <a:off x="4262228" y="4027687"/>
            <a:ext cx="2855306" cy="246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가능 최대 병력 수 증가  +41,100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+6,000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Shape 9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Shape 908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603058" y="118834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10" name="Shape 910"/>
          <p:cNvSpPr/>
          <p:nvPr/>
        </p:nvSpPr>
        <p:spPr>
          <a:xfrm>
            <a:off x="610377" y="494694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11" name="Shape 911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Shape 912"/>
          <p:cNvSpPr/>
          <p:nvPr/>
        </p:nvSpPr>
        <p:spPr>
          <a:xfrm rot="10800000">
            <a:off x="769240" y="616733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4" name="Shape 914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15" name="Shape 915"/>
          <p:cNvSpPr/>
          <p:nvPr/>
        </p:nvSpPr>
        <p:spPr>
          <a:xfrm>
            <a:off x="1784508" y="302561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16" name="Shape 9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/>
          <p:nvPr/>
        </p:nvSpPr>
        <p:spPr>
          <a:xfrm>
            <a:off x="1002146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Shape 9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4" y="91117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Shape 9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5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Shape 9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7" y="91117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/>
          <p:nvPr/>
        </p:nvSpPr>
        <p:spPr>
          <a:xfrm>
            <a:off x="1241150" y="91289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23" name="Shape 923"/>
          <p:cNvSpPr/>
          <p:nvPr/>
        </p:nvSpPr>
        <p:spPr>
          <a:xfrm>
            <a:off x="1897400" y="90666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24" name="Shape 924"/>
          <p:cNvSpPr/>
          <p:nvPr/>
        </p:nvSpPr>
        <p:spPr>
          <a:xfrm>
            <a:off x="2600308" y="91910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25" name="Shape 925"/>
          <p:cNvSpPr/>
          <p:nvPr/>
        </p:nvSpPr>
        <p:spPr>
          <a:xfrm>
            <a:off x="3293894" y="90355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26" name="Shape 926"/>
          <p:cNvCxnSpPr/>
          <p:nvPr/>
        </p:nvCxnSpPr>
        <p:spPr>
          <a:xfrm>
            <a:off x="792416" y="116362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27" name="Shape 927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2599636" y="6131098"/>
            <a:ext cx="122180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930" name="Shape 930"/>
          <p:cNvSpPr/>
          <p:nvPr/>
        </p:nvSpPr>
        <p:spPr>
          <a:xfrm>
            <a:off x="2504438" y="177717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2488897" y="1794852"/>
            <a:ext cx="11809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훈련소는 병사들이 집결하는 장소입니다. 훈련소의 업그레이드로 행군 규모를 증가시킬 수 있습니다.</a:t>
            </a:r>
          </a:p>
        </p:txBody>
      </p:sp>
      <p:sp>
        <p:nvSpPr>
          <p:cNvPr id="932" name="Shape 932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33" name="Shape 933"/>
          <p:cNvSpPr/>
          <p:nvPr/>
        </p:nvSpPr>
        <p:spPr>
          <a:xfrm>
            <a:off x="215538" y="142595"/>
            <a:ext cx="36776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상세정보_업그레이드 취소</a:t>
            </a:r>
          </a:p>
        </p:txBody>
      </p:sp>
      <p:pic>
        <p:nvPicPr>
          <p:cNvPr id="934" name="Shape 9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3775" y="1970923"/>
            <a:ext cx="1013508" cy="905402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Shape 935"/>
          <p:cNvSpPr/>
          <p:nvPr/>
        </p:nvSpPr>
        <p:spPr>
          <a:xfrm>
            <a:off x="1110267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훈련소</a:t>
            </a:r>
          </a:p>
        </p:txBody>
      </p:sp>
      <p:cxnSp>
        <p:nvCxnSpPr>
          <p:cNvPr id="936" name="Shape 936"/>
          <p:cNvCxnSpPr/>
          <p:nvPr/>
        </p:nvCxnSpPr>
        <p:spPr>
          <a:xfrm>
            <a:off x="1094808" y="16910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37" name="Shape 937"/>
          <p:cNvCxnSpPr/>
          <p:nvPr/>
        </p:nvCxnSpPr>
        <p:spPr>
          <a:xfrm>
            <a:off x="1088587" y="20020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38" name="Shape 938"/>
          <p:cNvSpPr/>
          <p:nvPr/>
        </p:nvSpPr>
        <p:spPr>
          <a:xfrm>
            <a:off x="3996435" y="873632"/>
            <a:ext cx="69096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취소의 경우, 건물이 업그레이드 진행 상태에서 노출되는 버튼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되며, 업그레이드 취소 진행 시 업그레이드 비용이 50% 복구 됩니다.</a:t>
            </a:r>
          </a:p>
        </p:txBody>
      </p:sp>
      <p:sp>
        <p:nvSpPr>
          <p:cNvPr id="939" name="Shape 939"/>
          <p:cNvSpPr/>
          <p:nvPr/>
        </p:nvSpPr>
        <p:spPr>
          <a:xfrm>
            <a:off x="4580017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41" name="Shape 941"/>
          <p:cNvCxnSpPr>
            <a:stCxn id="928" idx="0"/>
            <a:endCxn id="939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2" name="Shape 942"/>
          <p:cNvSpPr/>
          <p:nvPr/>
        </p:nvSpPr>
        <p:spPr>
          <a:xfrm>
            <a:off x="792416" y="3949748"/>
            <a:ext cx="2855306" cy="246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가능 최대 병력 수 증가  +41,100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+6,000</a:t>
            </a:r>
          </a:p>
        </p:txBody>
      </p:sp>
      <p:grpSp>
        <p:nvGrpSpPr>
          <p:cNvPr id="943" name="Shape 943"/>
          <p:cNvGrpSpPr/>
          <p:nvPr/>
        </p:nvGrpSpPr>
        <p:grpSpPr>
          <a:xfrm>
            <a:off x="792417" y="2118204"/>
            <a:ext cx="1375301" cy="1001928"/>
            <a:chOff x="699618" y="1227266"/>
            <a:chExt cx="1375301" cy="1001928"/>
          </a:xfrm>
        </p:grpSpPr>
        <p:pic>
          <p:nvPicPr>
            <p:cNvPr id="944" name="Shape 9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Shape 945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2016.09.27. 	초안 작성</a:t>
            </a:r>
          </a:p>
          <a:p>
            <a:pPr indent="0"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/>
              <a:t>V1.0 – 2016.11.07. 	출정 가능 최대 병력 수 기본 수치 정의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636104" y="365760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기능 정의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6" y="735091"/>
            <a:ext cx="10429834" cy="429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훈련소는 ‘출정 가능 최대 병력 수‘를 증가시켜 주는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‘출정 가능 최대 병력 수‘는 하나의 부대가 데리고 나갈 수 있는 유닛의 최대치를 결정하는 옵션이다.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훈련소는 성벽 안쪽의 정해진 건설 포인트에만 지을 수 있는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훈련소는 하나만 건설할 수 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및 철거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훈련소는 업그레이드가 가능한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훈련소는 철거가 불가능한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36104" y="365760"/>
            <a:ext cx="4325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‘출정 가능 최대 병력 수 증가’ 효과 정의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152940" y="806654"/>
            <a:ext cx="9923227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가능 최대 병력 수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1개 부대가 보유할 수 있는 병력 수의 최대치를 말한다.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훈련소를 건설하기 전에는 출정 가능 최대 병력 수가 </a:t>
            </a:r>
            <a:r>
              <a:rPr lang="en-US">
                <a:solidFill>
                  <a:srgbClr val="FF0000"/>
                </a:solidFill>
              </a:rPr>
              <a:t>1,000</a:t>
            </a: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Noto Sans Symbols"/>
              <a:buChar char="✓"/>
            </a:pPr>
            <a:r>
              <a:rPr lang="en-US">
                <a:solidFill>
                  <a:srgbClr val="FF0000"/>
                </a:solidFill>
              </a:rPr>
              <a:t>훈련소가 없어도 보장되는 기본 출정 가능 최대 병력수. (Const로 정의한다.)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Noto Sans Symbols"/>
              <a:buChar char="✓"/>
            </a:pPr>
            <a:r>
              <a:rPr lang="en-US">
                <a:solidFill>
                  <a:srgbClr val="FF0000"/>
                </a:solidFill>
              </a:rPr>
              <a:t>일정 비율(%)로 증가하는 출정 가능 최대 병력 수 증가 효과는 기본 수치(1,000)와 훈련소 레벨 및 과학기술 연구에 의한 고정수치를 합산한 값에 적용된다.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출정 가능 최대 병력 수를 초과하게 부대를 편성할 수 없다.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가능 최대 병력 수는 유저의 훈련소 레벨에 비례하여 증가한다. (각 레벨 별 최대 수치 테이블 정의)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아카데미에서 과학기술 연구를 통해 출정 가능 최대 병력 수를 추가로 늘릴 수 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기본 수치(1,000),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레벨에 의한 수치와 과학 기술 연구를 통한 수치를 합산한 값이 최종적으로 출정 가능한 최대 병력 수이다.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예외사항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편성 UI에서 부대 편성 중에 훈련소 업그레이드가 완료되어 출정 가능 최대 병력 수가 증가했을 경우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UI에서 출정 가능 최대치를 즉시 갱신할 필요는 없다.</a:t>
            </a: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편성 UI 이탈 후 재진입 시 적용된 수치로 보여줌.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438458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59" y="1672658"/>
            <a:ext cx="1154206" cy="10310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Shape 115"/>
          <p:cNvGrpSpPr/>
          <p:nvPr/>
        </p:nvGrpSpPr>
        <p:grpSpPr>
          <a:xfrm>
            <a:off x="1580059" y="2380283"/>
            <a:ext cx="761747" cy="651951"/>
            <a:chOff x="1176662" y="2547988"/>
            <a:chExt cx="761747" cy="651951"/>
          </a:xfrm>
        </p:grpSpPr>
        <p:sp>
          <p:nvSpPr>
            <p:cNvPr id="116" name="Shape 116"/>
            <p:cNvSpPr/>
            <p:nvPr/>
          </p:nvSpPr>
          <p:spPr>
            <a:xfrm>
              <a:off x="1291950" y="254798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176662" y="296910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1347248" y="2594641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865919" y="2372519"/>
            <a:ext cx="646331" cy="668246"/>
            <a:chOff x="503468" y="2219100"/>
            <a:chExt cx="646331" cy="668246"/>
          </a:xfrm>
        </p:grpSpPr>
        <p:sp>
          <p:nvSpPr>
            <p:cNvPr id="120" name="Shape 120"/>
            <p:cNvSpPr/>
            <p:nvPr/>
          </p:nvSpPr>
          <p:spPr>
            <a:xfrm>
              <a:off x="569166" y="2239350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503468" y="265651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22" name="Shape 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089" y="2219100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Shape 123"/>
          <p:cNvSpPr/>
          <p:nvPr/>
        </p:nvSpPr>
        <p:spPr>
          <a:xfrm>
            <a:off x="215538" y="142595"/>
            <a:ext cx="2738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기본 아이콘 설명</a:t>
            </a:r>
          </a:p>
        </p:txBody>
      </p:sp>
      <p:sp>
        <p:nvSpPr>
          <p:cNvPr id="124" name="Shape 124"/>
          <p:cNvSpPr/>
          <p:nvPr/>
        </p:nvSpPr>
        <p:spPr>
          <a:xfrm>
            <a:off x="438154" y="3390494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716" y="4004653"/>
            <a:ext cx="1028199" cy="9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1288850" y="3614333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300055" y="3688982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128" name="Shape 128"/>
          <p:cNvSpPr/>
          <p:nvPr/>
        </p:nvSpPr>
        <p:spPr>
          <a:xfrm>
            <a:off x="2991536" y="1503120"/>
            <a:ext cx="692926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마을에서 훈련소를 터치 시 나오는 정보 입니다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세부 정보 : 세부 정보 화면으로 이동 합니다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(15p)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업그레이드 : 업그레이드 정보 화면으로 이동 합니다.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(10p)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1007032" y="1675953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1087641" y="1432230"/>
            <a:ext cx="85008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훈련소</a:t>
            </a:r>
          </a:p>
        </p:txBody>
      </p:sp>
      <p:cxnSp>
        <p:nvCxnSpPr>
          <p:cNvPr id="131" name="Shape 131"/>
          <p:cNvCxnSpPr/>
          <p:nvPr/>
        </p:nvCxnSpPr>
        <p:spPr>
          <a:xfrm>
            <a:off x="1007032" y="1456424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2" name="Shape 132"/>
          <p:cNvCxnSpPr/>
          <p:nvPr/>
        </p:nvCxnSpPr>
        <p:spPr>
          <a:xfrm rot="-5400000">
            <a:off x="1897600" y="1570646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3" name="Shape 133"/>
          <p:cNvCxnSpPr/>
          <p:nvPr/>
        </p:nvCxnSpPr>
        <p:spPr>
          <a:xfrm rot="-5400000">
            <a:off x="920996" y="1564425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34" name="Shape 134"/>
          <p:cNvGrpSpPr/>
          <p:nvPr/>
        </p:nvGrpSpPr>
        <p:grpSpPr>
          <a:xfrm>
            <a:off x="2070971" y="859272"/>
            <a:ext cx="3835307" cy="674512"/>
            <a:chOff x="6975113" y="1300325"/>
            <a:chExt cx="3835307" cy="897776"/>
          </a:xfrm>
        </p:grpSpPr>
        <p:sp>
          <p:nvSpPr>
            <p:cNvPr id="135" name="Shape 135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건물 이름 정보를 알려줍니다</a:t>
              </a:r>
            </a:p>
          </p:txBody>
        </p:sp>
        <p:cxnSp>
          <p:nvCxnSpPr>
            <p:cNvPr id="136" name="Shape 136"/>
            <p:cNvCxnSpPr>
              <a:stCxn id="135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137" name="Shape 137"/>
          <p:cNvSpPr/>
          <p:nvPr/>
        </p:nvSpPr>
        <p:spPr>
          <a:xfrm>
            <a:off x="2994838" y="3468296"/>
            <a:ext cx="8341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무료 업그레이드&amp;철거 시 ‘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무료 가속’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가능한 경우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아이콘은 5분 미만의 건설 시간이 남았을 시, 등장하는 아이콘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시 해당 건설 하는 시간을 무시 하고 바로 건설이 진행됩니다.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건설 시간은 VIP기능을 활성화 하였을 시, VIP등급에 따라 무료 건설 시간이 다릅니다.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무료 아이콘을 클릭 하여 건물 건설 완료 시 3초간 나오는 알림 팝업창이 나오도록 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2997282" y="4864737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훈련소 업그레이드 완료</a:t>
            </a:r>
          </a:p>
        </p:txBody>
      </p:sp>
      <p:cxnSp>
        <p:nvCxnSpPr>
          <p:cNvPr id="139" name="Shape 139"/>
          <p:cNvCxnSpPr/>
          <p:nvPr/>
        </p:nvCxnSpPr>
        <p:spPr>
          <a:xfrm flipH="1" rot="10800000">
            <a:off x="2991536" y="485540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0" name="Shape 140"/>
          <p:cNvCxnSpPr/>
          <p:nvPr/>
        </p:nvCxnSpPr>
        <p:spPr>
          <a:xfrm flipH="1" rot="10800000">
            <a:off x="3019350" y="527917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41" name="Shape 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3893" y="4208821"/>
            <a:ext cx="1375301" cy="100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Shape 142"/>
          <p:cNvGrpSpPr/>
          <p:nvPr/>
        </p:nvGrpSpPr>
        <p:grpSpPr>
          <a:xfrm>
            <a:off x="1120008" y="4859713"/>
            <a:ext cx="834311" cy="121725"/>
            <a:chOff x="1005733" y="1878158"/>
            <a:chExt cx="834311" cy="121725"/>
          </a:xfrm>
        </p:grpSpPr>
        <p:sp>
          <p:nvSpPr>
            <p:cNvPr id="143" name="Shape 143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215538" y="142595"/>
            <a:ext cx="32816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건설 상태 아이콘 설명</a:t>
            </a:r>
          </a:p>
        </p:txBody>
      </p:sp>
      <p:sp>
        <p:nvSpPr>
          <p:cNvPr id="151" name="Shape 151"/>
          <p:cNvSpPr/>
          <p:nvPr/>
        </p:nvSpPr>
        <p:spPr>
          <a:xfrm>
            <a:off x="2885315" y="2289731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훈련소 건설 완료</a:t>
            </a:r>
          </a:p>
        </p:txBody>
      </p:sp>
      <p:cxnSp>
        <p:nvCxnSpPr>
          <p:cNvPr id="152" name="Shape 152"/>
          <p:cNvCxnSpPr/>
          <p:nvPr/>
        </p:nvCxnSpPr>
        <p:spPr>
          <a:xfrm flipH="1" rot="10800000">
            <a:off x="2879569" y="22804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3" name="Shape 153"/>
          <p:cNvCxnSpPr/>
          <p:nvPr/>
        </p:nvCxnSpPr>
        <p:spPr>
          <a:xfrm flipH="1" rot="10800000">
            <a:off x="2907383" y="270417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4" name="Shape 154"/>
          <p:cNvSpPr/>
          <p:nvPr/>
        </p:nvSpPr>
        <p:spPr>
          <a:xfrm>
            <a:off x="322333" y="806466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992" y="1036745"/>
            <a:ext cx="1185245" cy="105881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453041" y="1717944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1868116" y="1717944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387342" y="2135108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sp>
        <p:nvSpPr>
          <p:cNvPr id="159" name="Shape 159"/>
          <p:cNvSpPr/>
          <p:nvPr/>
        </p:nvSpPr>
        <p:spPr>
          <a:xfrm>
            <a:off x="1107191" y="2455789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즉시가속</a:t>
            </a:r>
          </a:p>
        </p:txBody>
      </p:sp>
      <p:sp>
        <p:nvSpPr>
          <p:cNvPr id="160" name="Shape 160"/>
          <p:cNvSpPr/>
          <p:nvPr/>
        </p:nvSpPr>
        <p:spPr>
          <a:xfrm>
            <a:off x="1919242" y="2175756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62" y="1697693"/>
            <a:ext cx="606924" cy="541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>
            <a:off x="890905" y="1154548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3" name="Shape 163"/>
          <p:cNvSpPr/>
          <p:nvPr/>
        </p:nvSpPr>
        <p:spPr>
          <a:xfrm>
            <a:off x="1014462" y="910825"/>
            <a:ext cx="7594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훈련소</a:t>
            </a:r>
          </a:p>
        </p:txBody>
      </p:sp>
      <p:cxnSp>
        <p:nvCxnSpPr>
          <p:cNvPr id="164" name="Shape 164"/>
          <p:cNvCxnSpPr/>
          <p:nvPr/>
        </p:nvCxnSpPr>
        <p:spPr>
          <a:xfrm>
            <a:off x="890905" y="920829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5" name="Shape 165"/>
          <p:cNvCxnSpPr/>
          <p:nvPr/>
        </p:nvCxnSpPr>
        <p:spPr>
          <a:xfrm rot="-5400000">
            <a:off x="1781474" y="1049240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6" name="Shape 166"/>
          <p:cNvCxnSpPr/>
          <p:nvPr/>
        </p:nvCxnSpPr>
        <p:spPr>
          <a:xfrm rot="-5400000">
            <a:off x="804870" y="1043019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67" name="Shape 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0046" y="1648680"/>
            <a:ext cx="631557" cy="63155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6323091" y="2354615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69" name="Shape 169"/>
          <p:cNvSpPr/>
          <p:nvPr/>
        </p:nvSpPr>
        <p:spPr>
          <a:xfrm>
            <a:off x="5673407" y="2392213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310115" y="3682660"/>
            <a:ext cx="2927605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작업을 즉시 완성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1101013" y="509570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6016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1562563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74" name="Shape 174"/>
          <p:cNvSpPr/>
          <p:nvPr/>
        </p:nvSpPr>
        <p:spPr>
          <a:xfrm>
            <a:off x="1113425" y="5080466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175" name="Shape 175"/>
          <p:cNvSpPr/>
          <p:nvPr/>
        </p:nvSpPr>
        <p:spPr>
          <a:xfrm>
            <a:off x="2882871" y="846803"/>
            <a:ext cx="834185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업그레이드 상태에서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아이콘 : 즉시 아이콘 클릭 시 크라운을 소모 하여 바로 업그레이드 가능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 : 가속 아이콘을 클릭 시 가속 아이템 사용 팝업이 호출 됩니다. (자세한 내용은 다음 페이지에서 확인)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가속 아이콘의 경우 가속 아이템이 없는 경우 알림 팝업이 3초 동안 나오도록 처리.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완료 시 알림 팝업이 호출 되며, 3초간 유지 된 후, 사라집니다.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Shape 176"/>
          <p:cNvCxnSpPr>
            <a:stCxn id="159" idx="2"/>
            <a:endCxn id="170" idx="0"/>
          </p:cNvCxnSpPr>
          <p:nvPr/>
        </p:nvCxnSpPr>
        <p:spPr>
          <a:xfrm>
            <a:off x="1430356" y="2686621"/>
            <a:ext cx="343499" cy="99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7" name="Shape 177"/>
          <p:cNvSpPr/>
          <p:nvPr/>
        </p:nvSpPr>
        <p:spPr>
          <a:xfrm>
            <a:off x="253850" y="5736775"/>
            <a:ext cx="29963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건설 진행 중 상태의 경우 팝업 &gt;</a:t>
            </a:r>
          </a:p>
        </p:txBody>
      </p:sp>
      <p:sp>
        <p:nvSpPr>
          <p:cNvPr id="178" name="Shape 178"/>
          <p:cNvSpPr/>
          <p:nvPr/>
        </p:nvSpPr>
        <p:spPr>
          <a:xfrm>
            <a:off x="276806" y="6212932"/>
            <a:ext cx="93243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비용은 시간에 따라 모든 건물이 공통으로 사용 하게 되어집니다.</a:t>
            </a:r>
          </a:p>
        </p:txBody>
      </p:sp>
      <p:sp>
        <p:nvSpPr>
          <p:cNvPr id="179" name="Shape 179"/>
          <p:cNvSpPr/>
          <p:nvPr/>
        </p:nvSpPr>
        <p:spPr>
          <a:xfrm>
            <a:off x="5999657" y="2704174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180" name="Shape 180"/>
          <p:cNvCxnSpPr/>
          <p:nvPr/>
        </p:nvCxnSpPr>
        <p:spPr>
          <a:xfrm flipH="1" rot="10800000">
            <a:off x="5993912" y="269484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 flipH="1" rot="10800000">
            <a:off x="6006412" y="31479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9437434" y="2769058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83" name="Shape 183"/>
          <p:cNvSpPr/>
          <p:nvPr/>
        </p:nvSpPr>
        <p:spPr>
          <a:xfrm>
            <a:off x="8787750" y="2806656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1175825" y="2026582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5254" y="2041763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1197055" y="2264621"/>
            <a:ext cx="47961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87" name="Shape 187"/>
          <p:cNvSpPr/>
          <p:nvPr/>
        </p:nvSpPr>
        <p:spPr>
          <a:xfrm>
            <a:off x="1005887" y="1880477"/>
            <a:ext cx="834157" cy="1194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618" y="1227266"/>
            <a:ext cx="1375301" cy="100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1005733" y="1878158"/>
            <a:ext cx="670938" cy="1217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15538" y="142595"/>
            <a:ext cx="2738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가속 아이템 사용</a:t>
            </a: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99" name="Shape 199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00" name="Shape 200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06" name="Shape 206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07" name="Shape 207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08" name="Shape 208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09" name="Shape 209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10" name="Shape 210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211" name="Shape 211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15" name="Shape 2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Shape 2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Shape 2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Shape 218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21" name="Shape 221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25" name="Shape 225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26" name="Shape 226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Shape 233"/>
          <p:cNvSpPr/>
          <p:nvPr/>
        </p:nvSpPr>
        <p:spPr>
          <a:xfrm>
            <a:off x="3187365" y="6284867"/>
            <a:ext cx="26741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중, 가속 메뉴 선택의 팝업 &gt;</a:t>
            </a:r>
          </a:p>
        </p:txBody>
      </p:sp>
      <p:sp>
        <p:nvSpPr>
          <p:cNvPr id="234" name="Shape 234"/>
          <p:cNvSpPr/>
          <p:nvPr/>
        </p:nvSpPr>
        <p:spPr>
          <a:xfrm>
            <a:off x="6417369" y="206260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235" name="Shape 235"/>
          <p:cNvSpPr/>
          <p:nvPr/>
        </p:nvSpPr>
        <p:spPr>
          <a:xfrm>
            <a:off x="6551230" y="769127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줄어드는 방식</a:t>
            </a:r>
          </a:p>
        </p:txBody>
      </p:sp>
      <p:sp>
        <p:nvSpPr>
          <p:cNvPr id="236" name="Shape 236"/>
          <p:cNvSpPr/>
          <p:nvPr/>
        </p:nvSpPr>
        <p:spPr>
          <a:xfrm>
            <a:off x="6347310" y="1342140"/>
            <a:ext cx="4515590" cy="167587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가속 아이템 (일반 가속 아이템, 건설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가속 아이템 (일반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기준은 일반 가속 아이템이 뒤로 나오도록 표시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같은 가속 아이템은 낮은 시간의 아이템 부터 정렬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237" name="Shape 237"/>
          <p:cNvCxnSpPr>
            <a:stCxn id="226" idx="3"/>
            <a:endCxn id="235" idx="1"/>
          </p:cNvCxnSpPr>
          <p:nvPr/>
        </p:nvCxnSpPr>
        <p:spPr>
          <a:xfrm flipH="1" rot="10800000">
            <a:off x="5892059" y="1017754"/>
            <a:ext cx="659100" cy="101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8" name="Shape 238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6341894" y="3168861"/>
            <a:ext cx="4515590" cy="100693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8PAGE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cxnSp>
        <p:nvCxnSpPr>
          <p:cNvPr id="240" name="Shape 240"/>
          <p:cNvCxnSpPr>
            <a:stCxn id="213" idx="3"/>
            <a:endCxn id="239" idx="1"/>
          </p:cNvCxnSpPr>
          <p:nvPr/>
        </p:nvCxnSpPr>
        <p:spPr>
          <a:xfrm>
            <a:off x="6017258" y="3572240"/>
            <a:ext cx="324600" cy="1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1" name="Shape 241"/>
          <p:cNvSpPr/>
          <p:nvPr/>
        </p:nvSpPr>
        <p:spPr>
          <a:xfrm>
            <a:off x="6417369" y="4224605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242" name="Shape 242"/>
          <p:cNvCxnSpPr>
            <a:stCxn id="214" idx="3"/>
            <a:endCxn id="241" idx="1"/>
          </p:cNvCxnSpPr>
          <p:nvPr/>
        </p:nvCxnSpPr>
        <p:spPr>
          <a:xfrm>
            <a:off x="5206426" y="4115146"/>
            <a:ext cx="1210800" cy="35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43" name="Shape 243"/>
          <p:cNvCxnSpPr>
            <a:stCxn id="211" idx="0"/>
            <a:endCxn id="234" idx="1"/>
          </p:cNvCxnSpPr>
          <p:nvPr/>
        </p:nvCxnSpPr>
        <p:spPr>
          <a:xfrm flipH="1" rot="10800000">
            <a:off x="4558903" y="454751"/>
            <a:ext cx="1858500" cy="103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44" name="Shape 244"/>
          <p:cNvCxnSpPr>
            <a:endCxn id="236" idx="1"/>
          </p:cNvCxnSpPr>
          <p:nvPr/>
        </p:nvCxnSpPr>
        <p:spPr>
          <a:xfrm flipH="1" rot="10800000">
            <a:off x="5436210" y="2180076"/>
            <a:ext cx="911100" cy="257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5" name="Shape 245"/>
          <p:cNvSpPr/>
          <p:nvPr/>
        </p:nvSpPr>
        <p:spPr>
          <a:xfrm>
            <a:off x="6453891" y="4815282"/>
            <a:ext cx="2927605" cy="1813293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Shape 246"/>
          <p:cNvCxnSpPr>
            <a:stCxn id="241" idx="3"/>
            <a:endCxn id="245" idx="3"/>
          </p:cNvCxnSpPr>
          <p:nvPr/>
        </p:nvCxnSpPr>
        <p:spPr>
          <a:xfrm flipH="1">
            <a:off x="9381497" y="4473109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7" name="Shape 247"/>
          <p:cNvSpPr/>
          <p:nvPr/>
        </p:nvSpPr>
        <p:spPr>
          <a:xfrm>
            <a:off x="7223961" y="6130212"/>
            <a:ext cx="1380931" cy="3079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56" name="Shape 256"/>
          <p:cNvSpPr/>
          <p:nvPr/>
        </p:nvSpPr>
        <p:spPr>
          <a:xfrm>
            <a:off x="4218869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57" name="Shape 257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>
            <a:off x="4849641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3" name="Shape 263"/>
          <p:cNvSpPr/>
          <p:nvPr/>
        </p:nvSpPr>
        <p:spPr>
          <a:xfrm>
            <a:off x="5505891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4" name="Shape 264"/>
          <p:cNvSpPr/>
          <p:nvPr/>
        </p:nvSpPr>
        <p:spPr>
          <a:xfrm>
            <a:off x="6208798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5" name="Shape 265"/>
          <p:cNvSpPr/>
          <p:nvPr/>
        </p:nvSpPr>
        <p:spPr>
          <a:xfrm>
            <a:off x="6902385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66" name="Shape 266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7" name="Shape 267"/>
          <p:cNvGrpSpPr/>
          <p:nvPr/>
        </p:nvGrpSpPr>
        <p:grpSpPr>
          <a:xfrm>
            <a:off x="4287762" y="1491251"/>
            <a:ext cx="3020086" cy="2920326"/>
            <a:chOff x="1007929" y="1735975"/>
            <a:chExt cx="3020086" cy="2920326"/>
          </a:xfrm>
        </p:grpSpPr>
        <p:sp>
          <p:nvSpPr>
            <p:cNvPr id="268" name="Shape 268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72" name="Shape 2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Shape 27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Shape 275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78" name="Shape 278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82" name="Shape 282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83" name="Shape 283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1896544" y="1761002"/>
              <a:ext cx="13933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중...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Shape 290"/>
          <p:cNvSpPr/>
          <p:nvPr/>
        </p:nvSpPr>
        <p:spPr>
          <a:xfrm>
            <a:off x="5448330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215538" y="142595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시스템 키패드 처리</a:t>
            </a:r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Shape 293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4" name="Shape 294"/>
          <p:cNvSpPr/>
          <p:nvPr/>
        </p:nvSpPr>
        <p:spPr>
          <a:xfrm>
            <a:off x="7721588" y="3973028"/>
            <a:ext cx="4016321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296" name="Shape 296"/>
          <p:cNvSpPr/>
          <p:nvPr/>
        </p:nvSpPr>
        <p:spPr>
          <a:xfrm>
            <a:off x="229632" y="2418593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Shape 297"/>
          <p:cNvCxnSpPr>
            <a:stCxn id="296" idx="3"/>
          </p:cNvCxnSpPr>
          <p:nvPr/>
        </p:nvCxnSpPr>
        <p:spPr>
          <a:xfrm>
            <a:off x="3880834" y="3184286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215538" y="142595"/>
            <a:ext cx="41985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훈련소 건설 시, 가속 아이템 개수 셋팅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7" name="Shape 307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8" name="Shape 308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4" name="Shape 314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5" name="Shape 315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6" name="Shape 316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17" name="Shape 317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18" name="Shape 318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319" name="Shape 319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23" name="Shape 3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Shape 3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Shape 3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Shape 326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29" name="Shape 329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33" name="Shape 333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34" name="Shape 334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340" name="Shape 340"/>
            <p:cNvSpPr/>
            <p:nvPr/>
          </p:nvSpPr>
          <p:spPr>
            <a:xfrm>
              <a:off x="2837521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Shape 341"/>
          <p:cNvSpPr/>
          <p:nvPr/>
        </p:nvSpPr>
        <p:spPr>
          <a:xfrm>
            <a:off x="3583780" y="6284867"/>
            <a:ext cx="190949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가속 상태 팝업 &gt;</a:t>
            </a:r>
          </a:p>
        </p:txBody>
      </p:sp>
      <p:sp>
        <p:nvSpPr>
          <p:cNvPr id="342" name="Shape 342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6551773" y="2248846"/>
            <a:ext cx="5465853" cy="265407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기본 세팅되는 가속 아이템 개수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 (남은 건설시간 – 무료가속 시간) / 가속 아이템 단위 시간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남는 소수점 값은 내림 처리 (51분 / 5분 가속 = 10 (0.2버림))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남은 건설 시간은 Ui에 진입한 시간을 기준으로 개수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무료 가속 시간은 VIP 활성화의 여부에 따라 달라질 수 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가속 아이템의 단위 시간이 남은 건설 시간 보다 높다면 최소값 1로 셋팅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(남은 시간이 2시간 인데, 보유or선택한 가속 아이템이 8시간 가속)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필요한 가속 아이템의 개수보다 보유한 아이템이 적으면, 최대수량으로 셋팅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예) 5분 가속 아이템 선택 기준. 남은 시간이 53분, VIP활성화로 무료가속 15분.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7.6개 = (53분 - 15분 무료) / 5분 가속아이템 ➔ 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7개로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건설을 제외한 훈련 및 연구 등에는 무료가속 시간이 적용되지 않습니다.</a:t>
            </a:r>
          </a:p>
        </p:txBody>
      </p:sp>
      <p:cxnSp>
        <p:nvCxnSpPr>
          <p:cNvPr id="344" name="Shape 344"/>
          <p:cNvCxnSpPr>
            <a:stCxn id="321" idx="3"/>
            <a:endCxn id="343" idx="1"/>
          </p:cNvCxnSpPr>
          <p:nvPr/>
        </p:nvCxnSpPr>
        <p:spPr>
          <a:xfrm>
            <a:off x="6017258" y="3572240"/>
            <a:ext cx="5346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